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9" r:id="rId4"/>
    <p:sldId id="265" r:id="rId5"/>
    <p:sldId id="260" r:id="rId6"/>
    <p:sldId id="261" r:id="rId7"/>
    <p:sldId id="262" r:id="rId8"/>
    <p:sldId id="263" r:id="rId9"/>
    <p:sldId id="266" r:id="rId10"/>
    <p:sldId id="264" r:id="rId11"/>
    <p:sldId id="267" r:id="rId12"/>
    <p:sldId id="270" r:id="rId13"/>
    <p:sldId id="268" r:id="rId14"/>
    <p:sldId id="272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jpeg>
</file>

<file path=ppt/media/image13.jpe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gif>
</file>

<file path=ppt/media/image21.jpeg>
</file>

<file path=ppt/media/image3.jpeg>
</file>

<file path=ppt/media/image4.png>
</file>

<file path=ppt/media/image5.png>
</file>

<file path=ppt/media/image6.gif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miro.medium.com/max/1200/1*s9raSe9mLeSSuxE3API-ZA.gif" TargetMode="External"/><Relationship Id="rId3" Type="http://schemas.openxmlformats.org/officeDocument/2006/relationships/hyperlink" Target="https://www.v7labs.com/blog/computer-vision-applications#h4" TargetMode="External"/><Relationship Id="rId7" Type="http://schemas.openxmlformats.org/officeDocument/2006/relationships/hyperlink" Target="https://pimages.toolbox.com/wp-content/uploads/2022/05/13121955/Human-Vision-vs.-Computer-Vision.png" TargetMode="External"/><Relationship Id="rId2" Type="http://schemas.openxmlformats.org/officeDocument/2006/relationships/hyperlink" Target="https://cds.cern.ch/record/400313/files/p2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4.hurimg.com/i/hurriyet/75/750x422/5e5ca7c52269a21d1c05713a.jpg" TargetMode="External"/><Relationship Id="rId5" Type="http://schemas.openxmlformats.org/officeDocument/2006/relationships/hyperlink" Target="https://www.ibm.com/topics/computer-vision" TargetMode="External"/><Relationship Id="rId10" Type="http://schemas.openxmlformats.org/officeDocument/2006/relationships/hyperlink" Target="https://media.wired.com/photos/5932a435aef9a462de98413c/master/pass/Lawrence-Roberts.jpg" TargetMode="External"/><Relationship Id="rId4" Type="http://schemas.openxmlformats.org/officeDocument/2006/relationships/hyperlink" Target="https://datafromsky.com/trafficdrone/" TargetMode="External"/><Relationship Id="rId9" Type="http://schemas.openxmlformats.org/officeDocument/2006/relationships/hyperlink" Target="https://www.researchgate.net/profile/Kent-Stevens/publication/235626691/figure/fig1/AS:601593292541989@1520442426785/figure-fig1_Q320.jp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31575-2142-45E0-9631-AE5071B3F5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AI </a:t>
            </a:r>
            <a:r>
              <a:rPr lang="tr-TR" dirty="0" err="1"/>
              <a:t>ın</a:t>
            </a:r>
            <a:r>
              <a:rPr lang="tr-TR" dirty="0"/>
              <a:t> COMPUTER </a:t>
            </a:r>
            <a:r>
              <a:rPr lang="tr-TR" dirty="0" err="1"/>
              <a:t>vısıon</a:t>
            </a:r>
            <a:endParaRPr lang="tr-T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838AD5-A23B-43F6-A07E-75384C095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Synaps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81760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1172-8007-4124-8D3B-82D9EDDB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/>
          <a:lstStyle/>
          <a:p>
            <a:r>
              <a:rPr lang="tr-TR" dirty="0" err="1"/>
              <a:t>Medical</a:t>
            </a:r>
            <a:r>
              <a:rPr lang="tr-TR" dirty="0"/>
              <a:t> </a:t>
            </a:r>
            <a:r>
              <a:rPr lang="tr-TR" dirty="0" err="1"/>
              <a:t>Imaging</a:t>
            </a:r>
            <a:endParaRPr lang="tr-TR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B10F34B-8A7E-42E9-9F3E-7A21F28981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0" t="6029" r="22055"/>
          <a:stretch/>
        </p:blipFill>
        <p:spPr bwMode="auto">
          <a:xfrm>
            <a:off x="1769534" y="2463800"/>
            <a:ext cx="3839303" cy="342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Brain scan annotation using V7">
            <a:extLst>
              <a:ext uri="{FF2B5EF4-FFF2-40B4-BE49-F238E27FC236}">
                <a16:creationId xmlns:a16="http://schemas.microsoft.com/office/drawing/2014/main" id="{9B172272-4962-4A59-9479-36CC480A393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2" y="2463800"/>
            <a:ext cx="3479797" cy="342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B5536B-ED4A-416E-9A54-0635203C5353}"/>
              </a:ext>
            </a:extLst>
          </p:cNvPr>
          <p:cNvSpPr txBox="1"/>
          <p:nvPr/>
        </p:nvSpPr>
        <p:spPr>
          <a:xfrm>
            <a:off x="1371600" y="1447800"/>
            <a:ext cx="87633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Computer vision is getting better and better over time in the healthcare industry</a:t>
            </a:r>
            <a:endParaRPr lang="tr-TR" sz="2000" dirty="0"/>
          </a:p>
          <a:p>
            <a:r>
              <a:rPr lang="en-US" sz="2000" dirty="0"/>
              <a:t>It is possible to use for detecting anomalies in the organs.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1750613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89D6D-9A9C-4EB7-AEB2-808F9EA28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0467"/>
          </a:xfrm>
        </p:spPr>
        <p:txBody>
          <a:bodyPr/>
          <a:lstStyle/>
          <a:p>
            <a:r>
              <a:rPr lang="tr-TR" dirty="0" err="1"/>
              <a:t>Agriculture</a:t>
            </a:r>
            <a:endParaRPr lang="tr-TR" dirty="0"/>
          </a:p>
        </p:txBody>
      </p:sp>
      <p:pic>
        <p:nvPicPr>
          <p:cNvPr id="8194" name="Picture 2" descr="Annotated corn field with mature corn and weeds for crop and yield monitoring.">
            <a:extLst>
              <a:ext uri="{FF2B5EF4-FFF2-40B4-BE49-F238E27FC236}">
                <a16:creationId xmlns:a16="http://schemas.microsoft.com/office/drawing/2014/main" id="{9CFC212E-D693-435C-9960-72B0687720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5" t="36628" r="45069" b="19637"/>
          <a:stretch/>
        </p:blipFill>
        <p:spPr bwMode="auto">
          <a:xfrm>
            <a:off x="1371600" y="2395497"/>
            <a:ext cx="5336742" cy="2861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6989BC-CCAE-4D1A-BE79-42848596381A}"/>
              </a:ext>
            </a:extLst>
          </p:cNvPr>
          <p:cNvSpPr txBox="1"/>
          <p:nvPr/>
        </p:nvSpPr>
        <p:spPr>
          <a:xfrm>
            <a:off x="1371600" y="1600769"/>
            <a:ext cx="10129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the agriculture sector, computer vision is being used for detecting weeds, bugs, and infected plants. </a:t>
            </a:r>
            <a:endParaRPr lang="tr-TR" dirty="0"/>
          </a:p>
        </p:txBody>
      </p:sp>
      <p:pic>
        <p:nvPicPr>
          <p:cNvPr id="8196" name="Picture 4" descr="Annotated leaf scorch for plant disease detection">
            <a:extLst>
              <a:ext uri="{FF2B5EF4-FFF2-40B4-BE49-F238E27FC236}">
                <a16:creationId xmlns:a16="http://schemas.microsoft.com/office/drawing/2014/main" id="{10285C68-E53B-4584-BDFA-0E6D8BA99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5" t="9471"/>
          <a:stretch/>
        </p:blipFill>
        <p:spPr bwMode="auto">
          <a:xfrm>
            <a:off x="7295989" y="2395497"/>
            <a:ext cx="4396478" cy="189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Two ML-assisted annotations of potato beetles for insect detection using computer vision.">
            <a:extLst>
              <a:ext uri="{FF2B5EF4-FFF2-40B4-BE49-F238E27FC236}">
                <a16:creationId xmlns:a16="http://schemas.microsoft.com/office/drawing/2014/main" id="{8B02E2E6-C5F3-4769-9D74-6AC441E470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3"/>
          <a:stretch/>
        </p:blipFill>
        <p:spPr bwMode="auto">
          <a:xfrm>
            <a:off x="7857066" y="4546285"/>
            <a:ext cx="3395134" cy="194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683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5964B-269D-44B0-9DFF-CCF8652B1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Retail</a:t>
            </a:r>
            <a:endParaRPr lang="tr-TR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71A9CEC6-87E9-4CC6-88C1-064F5C6D3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7"/>
          <a:stretch/>
        </p:blipFill>
        <p:spPr bwMode="auto">
          <a:xfrm>
            <a:off x="1371600" y="3071283"/>
            <a:ext cx="4436533" cy="276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Person and product detection in a store using CCTV camera footage.">
            <a:extLst>
              <a:ext uri="{FF2B5EF4-FFF2-40B4-BE49-F238E27FC236}">
                <a16:creationId xmlns:a16="http://schemas.microsoft.com/office/drawing/2014/main" id="{5C601BA1-4C35-4677-B26C-504C33DB95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 t="4717" r="23472" b="12824"/>
          <a:stretch/>
        </p:blipFill>
        <p:spPr bwMode="auto">
          <a:xfrm>
            <a:off x="6646333" y="3071283"/>
            <a:ext cx="4605867" cy="2884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AD5BC4-9649-4811-8F91-FB242FBE7F1C}"/>
              </a:ext>
            </a:extLst>
          </p:cNvPr>
          <p:cNvSpPr txBox="1"/>
          <p:nvPr/>
        </p:nvSpPr>
        <p:spPr>
          <a:xfrm>
            <a:off x="1540933" y="1642533"/>
            <a:ext cx="9664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Computer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 is </a:t>
            </a:r>
            <a:r>
              <a:rPr lang="tr-TR" dirty="0" err="1"/>
              <a:t>sometimes</a:t>
            </a:r>
            <a:r>
              <a:rPr lang="tr-TR" dirty="0"/>
              <a:t>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suspicious</a:t>
            </a:r>
            <a:r>
              <a:rPr lang="tr-TR" dirty="0"/>
              <a:t> </a:t>
            </a:r>
            <a:r>
              <a:rPr lang="tr-TR" dirty="0" err="1"/>
              <a:t>activities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CCTV </a:t>
            </a:r>
            <a:r>
              <a:rPr lang="tr-TR" dirty="0" err="1"/>
              <a:t>footage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it is </a:t>
            </a:r>
          </a:p>
          <a:p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self-</a:t>
            </a:r>
            <a:r>
              <a:rPr lang="tr-TR" dirty="0" err="1"/>
              <a:t>checkout</a:t>
            </a:r>
            <a:r>
              <a:rPr lang="tr-T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61983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99BF6-4D2E-4CA3-87CF-ADBD84280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0467"/>
          </a:xfrm>
        </p:spPr>
        <p:txBody>
          <a:bodyPr/>
          <a:lstStyle/>
          <a:p>
            <a:r>
              <a:rPr lang="tr-TR" dirty="0" err="1"/>
              <a:t>Military</a:t>
            </a:r>
            <a:endParaRPr lang="tr-TR" dirty="0"/>
          </a:p>
        </p:txBody>
      </p:sp>
      <p:pic>
        <p:nvPicPr>
          <p:cNvPr id="9218" name="Picture 2" descr="[speed output image]">
            <a:extLst>
              <a:ext uri="{FF2B5EF4-FFF2-40B4-BE49-F238E27FC236}">
                <a16:creationId xmlns:a16="http://schemas.microsoft.com/office/drawing/2014/main" id="{5FE00F37-C1BA-47A6-8A10-8B911E984D58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937" y="2426732"/>
            <a:ext cx="4598197" cy="2586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3E0B5D-C982-4E31-91E2-1B4B505966A8}"/>
              </a:ext>
            </a:extLst>
          </p:cNvPr>
          <p:cNvSpPr txBox="1"/>
          <p:nvPr/>
        </p:nvSpPr>
        <p:spPr>
          <a:xfrm>
            <a:off x="1371600" y="1624833"/>
            <a:ext cx="5136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One</a:t>
            </a:r>
            <a:r>
              <a:rPr lang="tr-TR" dirty="0"/>
              <a:t> of </a:t>
            </a:r>
            <a:r>
              <a:rPr lang="tr-TR" dirty="0" err="1"/>
              <a:t>AI’s</a:t>
            </a:r>
            <a:r>
              <a:rPr lang="tr-TR" dirty="0"/>
              <a:t> </a:t>
            </a:r>
            <a:r>
              <a:rPr lang="tr-TR" dirty="0" err="1"/>
              <a:t>most</a:t>
            </a:r>
            <a:r>
              <a:rPr lang="tr-TR" dirty="0"/>
              <a:t>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sectors</a:t>
            </a:r>
            <a:r>
              <a:rPr lang="tr-TR" dirty="0"/>
              <a:t> is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military</a:t>
            </a:r>
            <a:r>
              <a:rPr lang="tr-TR" dirty="0"/>
              <a:t> </a:t>
            </a:r>
            <a:r>
              <a:rPr lang="tr-TR" dirty="0" err="1"/>
              <a:t>sector</a:t>
            </a:r>
            <a:r>
              <a:rPr lang="tr-T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EDAE5A-7FBB-4289-B88E-21B4CF80A0BD}"/>
              </a:ext>
            </a:extLst>
          </p:cNvPr>
          <p:cNvSpPr txBox="1"/>
          <p:nvPr/>
        </p:nvSpPr>
        <p:spPr>
          <a:xfrm>
            <a:off x="1498598" y="2057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pic>
        <p:nvPicPr>
          <p:cNvPr id="9220" name="Picture 4" descr="SİHA nedir? SİHA'ların özellikleri neler? - Son Dakika Haberler">
            <a:extLst>
              <a:ext uri="{FF2B5EF4-FFF2-40B4-BE49-F238E27FC236}">
                <a16:creationId xmlns:a16="http://schemas.microsoft.com/office/drawing/2014/main" id="{E85E80C0-FE56-4E4E-8289-B183C728F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936" y="2426732"/>
            <a:ext cx="4598197" cy="2587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F46289-6E6F-4090-8F35-CAE56F73A9D1}"/>
              </a:ext>
            </a:extLst>
          </p:cNvPr>
          <p:cNvSpPr txBox="1"/>
          <p:nvPr/>
        </p:nvSpPr>
        <p:spPr>
          <a:xfrm>
            <a:off x="8396970" y="5013218"/>
            <a:ext cx="1400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Turkish</a:t>
            </a:r>
            <a:r>
              <a:rPr lang="tr-TR" dirty="0"/>
              <a:t> SIHA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991229-4FC2-4EFF-829E-69E5EE95AE26}"/>
              </a:ext>
            </a:extLst>
          </p:cNvPr>
          <p:cNvSpPr txBox="1"/>
          <p:nvPr/>
        </p:nvSpPr>
        <p:spPr>
          <a:xfrm>
            <a:off x="2092530" y="5048501"/>
            <a:ext cx="3169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Location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facial</a:t>
            </a:r>
            <a:r>
              <a:rPr lang="tr-TR" dirty="0"/>
              <a:t> </a:t>
            </a:r>
            <a:r>
              <a:rPr lang="tr-TR" dirty="0" err="1"/>
              <a:t>recognition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07718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9B9DB-52E2-4C77-BAB6-C4AD0EECE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Thank</a:t>
            </a:r>
            <a:r>
              <a:rPr lang="tr-TR" dirty="0"/>
              <a:t> </a:t>
            </a:r>
            <a:r>
              <a:rPr lang="tr-TR" dirty="0" err="1"/>
              <a:t>you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your</a:t>
            </a:r>
            <a:r>
              <a:rPr lang="tr-TR" dirty="0"/>
              <a:t>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06FC0-E400-4B7A-ACFB-ECB05910A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Ahmet Enes Topçu 150210310</a:t>
            </a:r>
          </a:p>
          <a:p>
            <a:r>
              <a:rPr lang="tr-TR" dirty="0"/>
              <a:t>Alihan Esen 150220338</a:t>
            </a:r>
          </a:p>
          <a:p>
            <a:r>
              <a:rPr lang="tr-TR" dirty="0"/>
              <a:t>Bedirhan Öztürk 150210321</a:t>
            </a:r>
          </a:p>
          <a:p>
            <a:r>
              <a:rPr lang="tr-TR" dirty="0"/>
              <a:t>Emirhan Gazi 150220757</a:t>
            </a:r>
          </a:p>
          <a:p>
            <a:r>
              <a:rPr lang="tr-TR" dirty="0"/>
              <a:t>Tunahan Görgülü 150210311</a:t>
            </a:r>
          </a:p>
        </p:txBody>
      </p:sp>
    </p:spTree>
    <p:extLst>
      <p:ext uri="{BB962C8B-B14F-4D97-AF65-F5344CB8AC3E}">
        <p14:creationId xmlns:p14="http://schemas.microsoft.com/office/powerpoint/2010/main" val="930282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5C15-15D2-4E65-BEE9-A9C3B86C3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5067"/>
          </a:xfrm>
        </p:spPr>
        <p:txBody>
          <a:bodyPr/>
          <a:lstStyle/>
          <a:p>
            <a:r>
              <a:rPr lang="tr-TR" dirty="0" err="1"/>
              <a:t>References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81454-ADC4-4F4C-AB21-0DDC25DC0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2600"/>
            <a:ext cx="9601200" cy="4114800"/>
          </a:xfrm>
        </p:spPr>
        <p:txBody>
          <a:bodyPr>
            <a:normAutofit/>
          </a:bodyPr>
          <a:lstStyle/>
          <a:p>
            <a:r>
              <a:rPr lang="tr-TR" sz="1600" dirty="0">
                <a:hlinkClick r:id="rId2"/>
              </a:rPr>
              <a:t>https://cds.cern.ch/record/400313/files/p21</a:t>
            </a:r>
            <a:endParaRPr lang="tr-TR" sz="1600" dirty="0"/>
          </a:p>
          <a:p>
            <a:r>
              <a:rPr lang="tr-TR" sz="1600" dirty="0">
                <a:hlinkClick r:id="rId3"/>
              </a:rPr>
              <a:t>https://www.v7labs.com/blog/computer-vision-applications#h4</a:t>
            </a:r>
            <a:endParaRPr lang="tr-TR" sz="1600" dirty="0"/>
          </a:p>
          <a:p>
            <a:r>
              <a:rPr lang="tr-TR" sz="1600" dirty="0">
                <a:hlinkClick r:id="rId4"/>
              </a:rPr>
              <a:t>https://datafromsky.com/trafficdrone/</a:t>
            </a:r>
            <a:endParaRPr lang="tr-TR" sz="1600" dirty="0"/>
          </a:p>
          <a:p>
            <a:r>
              <a:rPr lang="tr-TR" sz="1600" dirty="0">
                <a:hlinkClick r:id="rId5"/>
              </a:rPr>
              <a:t>https://www.ibm.com/topics/computer-vision</a:t>
            </a:r>
            <a:endParaRPr lang="tr-TR" sz="1600" dirty="0"/>
          </a:p>
          <a:p>
            <a:r>
              <a:rPr lang="tr-TR" sz="1600" dirty="0">
                <a:hlinkClick r:id="rId6"/>
              </a:rPr>
              <a:t>https://i4.hurimg.com/i/hurriyet/75/750x422/5e5ca7c52269a21d1c05713a.jpg</a:t>
            </a:r>
            <a:endParaRPr lang="tr-TR" sz="1600" dirty="0"/>
          </a:p>
          <a:p>
            <a:r>
              <a:rPr lang="tr-TR" sz="1600" dirty="0">
                <a:hlinkClick r:id="rId7"/>
              </a:rPr>
              <a:t>https://pimages.toolbox.com/wp-content/uploads/2022/05/13121955/Human-Vision-vs.-Computer-Vision.png</a:t>
            </a:r>
            <a:endParaRPr lang="tr-TR" sz="1600" dirty="0"/>
          </a:p>
          <a:p>
            <a:r>
              <a:rPr lang="tr-TR" sz="1600" dirty="0">
                <a:hlinkClick r:id="rId8"/>
              </a:rPr>
              <a:t>https://miro.medium.com/max/1200/1*s9raSe9mLeSSuxE3API-ZA.gif</a:t>
            </a:r>
            <a:endParaRPr lang="tr-TR" sz="1600" dirty="0"/>
          </a:p>
          <a:p>
            <a:r>
              <a:rPr lang="tr-TR" sz="1600" dirty="0">
                <a:hlinkClick r:id="rId9"/>
              </a:rPr>
              <a:t>https://www.researchgate.net/profile/Kent-Stevens/publication/235626691/figure/fig1/AS:601593292541989@1520442426785/figure-fig1_Q320.jpg</a:t>
            </a:r>
            <a:endParaRPr lang="tr-TR" sz="1600" dirty="0"/>
          </a:p>
          <a:p>
            <a:r>
              <a:rPr lang="tr-TR" sz="1600" dirty="0">
                <a:hlinkClick r:id="rId10"/>
              </a:rPr>
              <a:t>https://media.wired.com/photos/5932a435aef9a462de98413c/master/pass/Lawrence-Roberts.jpg</a:t>
            </a:r>
            <a:endParaRPr lang="tr-TR" sz="1600" dirty="0"/>
          </a:p>
          <a:p>
            <a:endParaRPr lang="tr-TR" sz="1600" dirty="0"/>
          </a:p>
          <a:p>
            <a:endParaRPr lang="tr-TR" sz="1600" dirty="0"/>
          </a:p>
          <a:p>
            <a:endParaRPr lang="tr-TR" sz="1600" dirty="0"/>
          </a:p>
          <a:p>
            <a:endParaRPr lang="tr-TR" sz="1600" dirty="0"/>
          </a:p>
        </p:txBody>
      </p:sp>
    </p:spTree>
    <p:extLst>
      <p:ext uri="{BB962C8B-B14F-4D97-AF65-F5344CB8AC3E}">
        <p14:creationId xmlns:p14="http://schemas.microsoft.com/office/powerpoint/2010/main" val="144874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1172-8007-4124-8D3B-82D9EDDB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/>
          <a:lstStyle/>
          <a:p>
            <a:r>
              <a:rPr lang="tr-TR" dirty="0" err="1"/>
              <a:t>What</a:t>
            </a:r>
            <a:r>
              <a:rPr lang="tr-TR" dirty="0"/>
              <a:t> is </a:t>
            </a:r>
            <a:r>
              <a:rPr lang="tr-TR" dirty="0" err="1"/>
              <a:t>Computer</a:t>
            </a:r>
            <a:r>
              <a:rPr lang="tr-TR" dirty="0"/>
              <a:t> </a:t>
            </a:r>
            <a:r>
              <a:rPr lang="tr-TR" dirty="0" err="1"/>
              <a:t>Vision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BF14E-EE01-4822-BBF7-DB96D8D2A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299"/>
            <a:ext cx="9601200" cy="43984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0" i="0" dirty="0">
                <a:solidFill>
                  <a:srgbClr val="161616"/>
                </a:solidFill>
                <a:effectLst/>
                <a:latin typeface="+mj-lt"/>
              </a:rPr>
              <a:t>Computer vision is a field of artificial intelligence (AI) that enables computers and systems to derive meaningful information from digital images, videos, and other visual inputs.</a:t>
            </a:r>
            <a:endParaRPr lang="tr-TR" sz="2200" b="0" i="0" dirty="0">
              <a:solidFill>
                <a:srgbClr val="161616"/>
              </a:solidFill>
              <a:effectLst/>
              <a:latin typeface="+mj-lt"/>
            </a:endParaRPr>
          </a:p>
        </p:txBody>
      </p:sp>
      <p:pic>
        <p:nvPicPr>
          <p:cNvPr id="2050" name="Picture 2" descr="How to do everything in Computer Vision | by George Seif | Towards Data  Science">
            <a:extLst>
              <a:ext uri="{FF2B5EF4-FFF2-40B4-BE49-F238E27FC236}">
                <a16:creationId xmlns:a16="http://schemas.microsoft.com/office/drawing/2014/main" id="{4F65F1EC-F0EE-4ABA-A9E8-30C964D9B4F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533" y="2643715"/>
            <a:ext cx="6620934" cy="3729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959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1D3C4-48E6-4D40-8B7F-55289A355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Pioneers</a:t>
            </a:r>
            <a:r>
              <a:rPr lang="tr-TR" dirty="0"/>
              <a:t> of </a:t>
            </a:r>
            <a:r>
              <a:rPr lang="tr-TR" dirty="0" err="1"/>
              <a:t>Computer</a:t>
            </a:r>
            <a:r>
              <a:rPr lang="tr-TR" dirty="0"/>
              <a:t> </a:t>
            </a:r>
            <a:r>
              <a:rPr lang="tr-TR" dirty="0" err="1"/>
              <a:t>Vision</a:t>
            </a:r>
            <a:endParaRPr lang="tr-T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5074CE-415A-434C-A6CC-936742A85F9B}"/>
              </a:ext>
            </a:extLst>
          </p:cNvPr>
          <p:cNvSpPr txBox="1"/>
          <p:nvPr/>
        </p:nvSpPr>
        <p:spPr>
          <a:xfrm>
            <a:off x="2696560" y="4881561"/>
            <a:ext cx="946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 err="1"/>
              <a:t>Larry</a:t>
            </a:r>
            <a:endParaRPr lang="tr-TR" dirty="0"/>
          </a:p>
          <a:p>
            <a:r>
              <a:rPr lang="tr-TR" dirty="0"/>
              <a:t>Roberts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4B0832-6636-4BAD-BA00-DD89FC1A7608}"/>
              </a:ext>
            </a:extLst>
          </p:cNvPr>
          <p:cNvSpPr txBox="1"/>
          <p:nvPr/>
        </p:nvSpPr>
        <p:spPr>
          <a:xfrm>
            <a:off x="8903935" y="4881561"/>
            <a:ext cx="7323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dirty="0"/>
              <a:t>David</a:t>
            </a:r>
          </a:p>
          <a:p>
            <a:pPr algn="ctr"/>
            <a:r>
              <a:rPr lang="tr-TR" dirty="0" err="1"/>
              <a:t>Marr</a:t>
            </a:r>
            <a:endParaRPr lang="tr-TR" dirty="0"/>
          </a:p>
        </p:txBody>
      </p:sp>
      <p:pic>
        <p:nvPicPr>
          <p:cNvPr id="10248" name="Picture 8" descr="PDF) The Vision of David Marr">
            <a:extLst>
              <a:ext uri="{FF2B5EF4-FFF2-40B4-BE49-F238E27FC236}">
                <a16:creationId xmlns:a16="http://schemas.microsoft.com/office/drawing/2014/main" id="{859C46F1-079B-489F-83AC-5F7F26347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9608" y="1960527"/>
            <a:ext cx="2921034" cy="2921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60F897-949F-483D-AF4C-65F8BD865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0250" name="Picture 10" descr="Larry Roberts Calls Himself the Founder of the Internet. Who Are You to  Argue? | WIRED">
            <a:extLst>
              <a:ext uri="{FF2B5EF4-FFF2-40B4-BE49-F238E27FC236}">
                <a16:creationId xmlns:a16="http://schemas.microsoft.com/office/drawing/2014/main" id="{02A4FD4E-CBB0-4D00-B4E2-FEAC93550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360" y="1955247"/>
            <a:ext cx="2649262" cy="292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202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1172-8007-4124-8D3B-82D9EDDB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/>
          <a:lstStyle/>
          <a:p>
            <a:r>
              <a:rPr lang="tr-TR" dirty="0"/>
              <a:t>Human </a:t>
            </a:r>
            <a:r>
              <a:rPr lang="tr-TR" dirty="0" err="1"/>
              <a:t>vs</a:t>
            </a:r>
            <a:r>
              <a:rPr lang="tr-TR" dirty="0"/>
              <a:t> </a:t>
            </a:r>
            <a:r>
              <a:rPr lang="tr-TR" dirty="0" err="1"/>
              <a:t>Computer</a:t>
            </a:r>
            <a:r>
              <a:rPr lang="tr-TR" dirty="0"/>
              <a:t> </a:t>
            </a:r>
            <a:r>
              <a:rPr lang="tr-TR" dirty="0" err="1"/>
              <a:t>Vision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BF14E-EE01-4822-BBF7-DB96D8D2A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299"/>
            <a:ext cx="9601200" cy="43984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2400" dirty="0" err="1">
                <a:latin typeface="+mj-lt"/>
              </a:rPr>
              <a:t>Maybe</a:t>
            </a:r>
            <a:r>
              <a:rPr lang="tr-TR" sz="2400" dirty="0">
                <a:latin typeface="+mj-lt"/>
              </a:rPr>
              <a:t> </a:t>
            </a:r>
            <a:r>
              <a:rPr lang="tr-TR" sz="2400" dirty="0" err="1">
                <a:latin typeface="+mj-lt"/>
              </a:rPr>
              <a:t>humans</a:t>
            </a:r>
            <a:r>
              <a:rPr lang="tr-TR" sz="2400" dirty="0">
                <a:latin typeface="+mj-lt"/>
              </a:rPr>
              <a:t> can be </a:t>
            </a:r>
            <a:r>
              <a:rPr lang="tr-TR" sz="2400" dirty="0" err="1">
                <a:latin typeface="+mj-lt"/>
              </a:rPr>
              <a:t>better</a:t>
            </a:r>
            <a:r>
              <a:rPr lang="tr-TR" sz="2400" dirty="0">
                <a:latin typeface="+mj-lt"/>
              </a:rPr>
              <a:t> at </a:t>
            </a:r>
            <a:r>
              <a:rPr lang="tr-TR" sz="2400" dirty="0" err="1">
                <a:latin typeface="+mj-lt"/>
              </a:rPr>
              <a:t>differing</a:t>
            </a:r>
            <a:r>
              <a:rPr lang="tr-TR" sz="2400" dirty="0">
                <a:latin typeface="+mj-lt"/>
              </a:rPr>
              <a:t> </a:t>
            </a:r>
            <a:r>
              <a:rPr lang="tr-TR" sz="2400" dirty="0" err="1">
                <a:latin typeface="+mj-lt"/>
              </a:rPr>
              <a:t>images</a:t>
            </a:r>
            <a:r>
              <a:rPr lang="tr-TR" sz="2400" dirty="0">
                <a:latin typeface="+mj-lt"/>
              </a:rPr>
              <a:t> but </a:t>
            </a:r>
            <a:r>
              <a:rPr lang="tr-TR" sz="2400" dirty="0" err="1">
                <a:latin typeface="+mj-lt"/>
              </a:rPr>
              <a:t>we</a:t>
            </a:r>
            <a:r>
              <a:rPr lang="tr-TR" sz="2400" dirty="0">
                <a:latin typeface="+mj-lt"/>
              </a:rPr>
              <a:t> </a:t>
            </a:r>
            <a:r>
              <a:rPr lang="tr-TR" sz="2400" dirty="0" err="1">
                <a:latin typeface="+mj-lt"/>
              </a:rPr>
              <a:t>can’t</a:t>
            </a:r>
            <a:r>
              <a:rPr lang="tr-TR" sz="2400" dirty="0">
                <a:latin typeface="+mj-lt"/>
              </a:rPr>
              <a:t> do </a:t>
            </a:r>
            <a:r>
              <a:rPr lang="tr-TR" sz="2400" dirty="0" err="1">
                <a:latin typeface="+mj-lt"/>
              </a:rPr>
              <a:t>this</a:t>
            </a:r>
            <a:r>
              <a:rPr lang="tr-TR" sz="2400" dirty="0">
                <a:latin typeface="+mj-lt"/>
              </a:rPr>
              <a:t> </a:t>
            </a:r>
            <a:r>
              <a:rPr lang="tr-TR" sz="2400" dirty="0" err="1">
                <a:latin typeface="+mj-lt"/>
              </a:rPr>
              <a:t>rapidly</a:t>
            </a:r>
            <a:r>
              <a:rPr lang="tr-TR" sz="2400" dirty="0">
                <a:latin typeface="+mj-lt"/>
              </a:rPr>
              <a:t> </a:t>
            </a:r>
            <a:r>
              <a:rPr lang="tr-TR" sz="2400" dirty="0" err="1">
                <a:latin typeface="+mj-lt"/>
              </a:rPr>
              <a:t>and</a:t>
            </a:r>
            <a:r>
              <a:rPr lang="tr-TR" sz="2400" dirty="0">
                <a:latin typeface="+mj-lt"/>
              </a:rPr>
              <a:t> </a:t>
            </a:r>
            <a:r>
              <a:rPr lang="tr-TR" sz="2400" dirty="0" err="1">
                <a:latin typeface="+mj-lt"/>
              </a:rPr>
              <a:t>continuously</a:t>
            </a:r>
            <a:r>
              <a:rPr lang="tr-TR" sz="2400" dirty="0">
                <a:latin typeface="+mj-lt"/>
              </a:rPr>
              <a:t>.</a:t>
            </a:r>
            <a:endParaRPr lang="tr-TR" sz="2400" dirty="0">
              <a:solidFill>
                <a:srgbClr val="161616"/>
              </a:solidFill>
              <a:latin typeface="+mj-lt"/>
            </a:endParaRPr>
          </a:p>
        </p:txBody>
      </p:sp>
      <p:pic>
        <p:nvPicPr>
          <p:cNvPr id="3076" name="Picture 4" descr="Computer Vision Meaning, Examples, Applications">
            <a:extLst>
              <a:ext uri="{FF2B5EF4-FFF2-40B4-BE49-F238E27FC236}">
                <a16:creationId xmlns:a16="http://schemas.microsoft.com/office/drawing/2014/main" id="{5CEBDA32-D6F0-4A26-A7B5-440BC524B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134" y="2207684"/>
            <a:ext cx="6744758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0977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1172-8007-4124-8D3B-82D9EDDB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/>
          <a:lstStyle/>
          <a:p>
            <a:r>
              <a:rPr lang="tr-TR" dirty="0" err="1"/>
              <a:t>Where</a:t>
            </a:r>
            <a:r>
              <a:rPr lang="tr-TR" dirty="0"/>
              <a:t> Do </a:t>
            </a: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Use</a:t>
            </a:r>
            <a:r>
              <a:rPr lang="tr-TR" dirty="0"/>
              <a:t> </a:t>
            </a:r>
            <a:r>
              <a:rPr lang="tr-TR" dirty="0" err="1"/>
              <a:t>Computer</a:t>
            </a:r>
            <a:r>
              <a:rPr lang="tr-TR" dirty="0"/>
              <a:t> </a:t>
            </a:r>
            <a:r>
              <a:rPr lang="tr-TR" dirty="0" err="1"/>
              <a:t>Vision</a:t>
            </a:r>
            <a:r>
              <a:rPr lang="tr-TR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BF14E-EE01-4822-BBF7-DB96D8D2A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9601200" cy="3581400"/>
          </a:xfrm>
        </p:spPr>
        <p:txBody>
          <a:bodyPr>
            <a:normAutofit lnSpcReduction="10000"/>
          </a:bodyPr>
          <a:lstStyle/>
          <a:p>
            <a:pPr algn="l">
              <a:buFont typeface="+mj-lt"/>
              <a:buAutoNum type="arabicPeriod"/>
            </a:pPr>
            <a:r>
              <a:rPr lang="tr-TR" sz="2800" b="0" i="0" strike="noStrike" dirty="0" err="1">
                <a:solidFill>
                  <a:schemeClr val="tx1"/>
                </a:solidFill>
                <a:effectLst/>
                <a:latin typeface="+mj-lt"/>
              </a:rPr>
              <a:t>Transportation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tr-TR" sz="2800" b="0" i="0" strike="noStrike" dirty="0">
                <a:solidFill>
                  <a:schemeClr val="tx1"/>
                </a:solidFill>
                <a:effectLst/>
                <a:latin typeface="+mj-lt"/>
              </a:rPr>
              <a:t>Health</a:t>
            </a:r>
            <a:r>
              <a:rPr lang="tr-TR" sz="2800" dirty="0">
                <a:solidFill>
                  <a:schemeClr val="tx1"/>
                </a:solidFill>
                <a:latin typeface="+mj-lt"/>
              </a:rPr>
              <a:t>care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tr-TR" sz="2800" b="0" i="0" strike="noStrike" dirty="0" err="1">
                <a:solidFill>
                  <a:schemeClr val="tx1"/>
                </a:solidFill>
                <a:effectLst/>
                <a:latin typeface="+mj-lt"/>
              </a:rPr>
              <a:t>Manufacturing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tr-TR" sz="2800" b="0" i="0" strike="noStrike" dirty="0">
                <a:solidFill>
                  <a:schemeClr val="tx1"/>
                </a:solidFill>
                <a:effectLst/>
                <a:latin typeface="+mj-lt"/>
              </a:rPr>
              <a:t>Construction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tr-TR" sz="2800" b="0" i="0" strike="noStrike" dirty="0" err="1">
                <a:solidFill>
                  <a:schemeClr val="tx1"/>
                </a:solidFill>
                <a:effectLst/>
                <a:latin typeface="+mj-lt"/>
              </a:rPr>
              <a:t>Agriculture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tr-TR" sz="2800" b="0" i="0" strike="noStrike" dirty="0" err="1">
                <a:solidFill>
                  <a:schemeClr val="tx1"/>
                </a:solidFill>
                <a:effectLst/>
                <a:latin typeface="+mj-lt"/>
              </a:rPr>
              <a:t>Retail</a:t>
            </a:r>
            <a:endParaRPr lang="tr-TR" sz="2800" b="0" i="0" strike="noStrike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tr-TR" sz="2800" b="0" i="0" dirty="0" err="1">
                <a:solidFill>
                  <a:schemeClr val="tx1"/>
                </a:solidFill>
                <a:effectLst/>
                <a:latin typeface="+mj-lt"/>
              </a:rPr>
              <a:t>Military</a:t>
            </a:r>
            <a:endParaRPr lang="en-US" sz="2800" b="0" i="0" dirty="0"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2570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1172-8007-4124-8D3B-82D9EDDB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/>
          <a:lstStyle/>
          <a:p>
            <a:r>
              <a:rPr lang="tr-TR" dirty="0" err="1"/>
              <a:t>Traffic</a:t>
            </a:r>
            <a:r>
              <a:rPr lang="tr-TR" dirty="0"/>
              <a:t> </a:t>
            </a:r>
            <a:r>
              <a:rPr lang="tr-TR" dirty="0" err="1"/>
              <a:t>Drones</a:t>
            </a:r>
            <a:endParaRPr lang="tr-TR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378CE0-1754-40F2-B134-D297B62D99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15707" y="2045758"/>
            <a:ext cx="4308113" cy="2295525"/>
          </a:xfrm>
        </p:spPr>
      </p:pic>
      <p:pic>
        <p:nvPicPr>
          <p:cNvPr id="7172" name="Picture 4" descr="[video-to-gif output image]">
            <a:extLst>
              <a:ext uri="{FF2B5EF4-FFF2-40B4-BE49-F238E27FC236}">
                <a16:creationId xmlns:a16="http://schemas.microsoft.com/office/drawing/2014/main" id="{A2F0E467-43AD-4B0A-AFB2-602D9B15FB2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534" y="1939924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38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1172-8007-4124-8D3B-82D9EDDB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/>
          <a:lstStyle/>
          <a:p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Anomalies</a:t>
            </a:r>
            <a:r>
              <a:rPr lang="tr-TR" dirty="0"/>
              <a:t> </a:t>
            </a:r>
            <a:r>
              <a:rPr lang="tr-TR" dirty="0" err="1"/>
              <a:t>In</a:t>
            </a:r>
            <a:r>
              <a:rPr lang="tr-TR" dirty="0"/>
              <a:t> </a:t>
            </a:r>
            <a:r>
              <a:rPr lang="tr-TR" dirty="0" err="1"/>
              <a:t>Factories</a:t>
            </a:r>
            <a:endParaRPr lang="tr-T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610FE7C-5623-44B9-A7BA-023A12BC8F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8"/>
          <a:stretch/>
        </p:blipFill>
        <p:spPr bwMode="auto">
          <a:xfrm>
            <a:off x="1524000" y="2355446"/>
            <a:ext cx="4883680" cy="261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OCR applied to labels on boxes in a magazine">
            <a:extLst>
              <a:ext uri="{FF2B5EF4-FFF2-40B4-BE49-F238E27FC236}">
                <a16:creationId xmlns:a16="http://schemas.microsoft.com/office/drawing/2014/main" id="{F39BAFCE-25C7-4D70-AD3A-A600907116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/>
          <a:stretch/>
        </p:blipFill>
        <p:spPr bwMode="auto">
          <a:xfrm>
            <a:off x="6841067" y="1695149"/>
            <a:ext cx="4584698" cy="327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ED169B-BE2F-4A27-9B5B-F1A756B9D5F8}"/>
              </a:ext>
            </a:extLst>
          </p:cNvPr>
          <p:cNvSpPr txBox="1"/>
          <p:nvPr/>
        </p:nvSpPr>
        <p:spPr>
          <a:xfrm>
            <a:off x="7391400" y="5040868"/>
            <a:ext cx="3646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Checking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barcodes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boxes</a:t>
            </a:r>
            <a:endParaRPr lang="tr-T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252EA3-3E23-4978-9183-A9F35C584D41}"/>
              </a:ext>
            </a:extLst>
          </p:cNvPr>
          <p:cNvSpPr txBox="1"/>
          <p:nvPr/>
        </p:nvSpPr>
        <p:spPr>
          <a:xfrm>
            <a:off x="1786467" y="5040868"/>
            <a:ext cx="4171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Missing</a:t>
            </a:r>
            <a:r>
              <a:rPr lang="tr-TR" dirty="0"/>
              <a:t> </a:t>
            </a:r>
            <a:r>
              <a:rPr lang="tr-TR" dirty="0" err="1"/>
              <a:t>pill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manufacturing</a:t>
            </a:r>
            <a:r>
              <a:rPr lang="tr-TR" dirty="0"/>
              <a:t> </a:t>
            </a:r>
            <a:r>
              <a:rPr lang="tr-TR" dirty="0" err="1"/>
              <a:t>process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72150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1172-8007-4124-8D3B-82D9EDDB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/>
          <a:lstStyle/>
          <a:p>
            <a:r>
              <a:rPr lang="tr-TR" dirty="0"/>
              <a:t>Self </a:t>
            </a:r>
            <a:r>
              <a:rPr lang="tr-TR" dirty="0" err="1"/>
              <a:t>Driving</a:t>
            </a:r>
            <a:r>
              <a:rPr lang="tr-TR" dirty="0"/>
              <a:t> </a:t>
            </a:r>
            <a:r>
              <a:rPr lang="tr-TR" dirty="0" err="1"/>
              <a:t>Cars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BF14E-EE01-4822-BBF7-DB96D8D2A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Computer vision is being used in self-driving cars for detecting humans, and roads, checking road conditions and traffic light detection. </a:t>
            </a:r>
            <a:endParaRPr lang="tr-TR" sz="2400" dirty="0"/>
          </a:p>
        </p:txBody>
      </p:sp>
      <p:pic>
        <p:nvPicPr>
          <p:cNvPr id="1028" name="Picture 4" descr="First stage of Tesla's fully self-driving tech debuts in 3 weeks">
            <a:extLst>
              <a:ext uri="{FF2B5EF4-FFF2-40B4-BE49-F238E27FC236}">
                <a16:creationId xmlns:a16="http://schemas.microsoft.com/office/drawing/2014/main" id="{DFA56439-D0DB-4B09-B1CF-97BEDCC4E42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067" y="2659381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verything You Ever Wanted To Know About Computer Vision. | by Ilija  Mihajlovic | Towards Data Science">
            <a:extLst>
              <a:ext uri="{FF2B5EF4-FFF2-40B4-BE49-F238E27FC236}">
                <a16:creationId xmlns:a16="http://schemas.microsoft.com/office/drawing/2014/main" id="{92E1EDB4-811A-493A-BD09-939E54AFD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659381"/>
            <a:ext cx="4783669" cy="258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6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1172-8007-4124-8D3B-82D9EDDB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/>
          <a:lstStyle/>
          <a:p>
            <a:r>
              <a:rPr lang="tr-TR" dirty="0" err="1"/>
              <a:t>Detecting</a:t>
            </a:r>
            <a:r>
              <a:rPr lang="tr-TR" dirty="0"/>
              <a:t> </a:t>
            </a:r>
            <a:r>
              <a:rPr lang="tr-TR" dirty="0" err="1"/>
              <a:t>Humans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Traffic</a:t>
            </a:r>
            <a:r>
              <a:rPr lang="tr-TR" dirty="0"/>
              <a:t> </a:t>
            </a:r>
            <a:r>
              <a:rPr lang="tr-TR" dirty="0" err="1"/>
              <a:t>Lights</a:t>
            </a:r>
            <a:endParaRPr lang="tr-TR" dirty="0"/>
          </a:p>
        </p:txBody>
      </p:sp>
      <p:pic>
        <p:nvPicPr>
          <p:cNvPr id="5122" name="Picture 2" descr="Bounding box annotation of pedestrians in the street for pedestrian detection">
            <a:extLst>
              <a:ext uri="{FF2B5EF4-FFF2-40B4-BE49-F238E27FC236}">
                <a16:creationId xmlns:a16="http://schemas.microsoft.com/office/drawing/2014/main" id="{6FA85A74-B21D-4E33-BCCC-FF6ED57B33B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0" t="25295"/>
          <a:stretch/>
        </p:blipFill>
        <p:spPr bwMode="auto">
          <a:xfrm>
            <a:off x="1371600" y="2188634"/>
            <a:ext cx="4810743" cy="2675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A street with cars and annotated traffic lights for traffic light detection in self driving cars.">
            <a:extLst>
              <a:ext uri="{FF2B5EF4-FFF2-40B4-BE49-F238E27FC236}">
                <a16:creationId xmlns:a16="http://schemas.microsoft.com/office/drawing/2014/main" id="{8155CDF1-C363-4A30-941E-271CBE9E52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6" t="7466" r="18316" b="12050"/>
          <a:stretch/>
        </p:blipFill>
        <p:spPr bwMode="auto">
          <a:xfrm>
            <a:off x="6510866" y="2188634"/>
            <a:ext cx="4885267" cy="2675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41070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{B6754E5D-361A-4B6C-92A9-A9501267130B}tf10001105</Template>
  <TotalTime>330</TotalTime>
  <Words>385</Words>
  <Application>Microsoft Office PowerPoint</Application>
  <PresentationFormat>Widescreen</PresentationFormat>
  <Paragraphs>56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Franklin Gothic Book</vt:lpstr>
      <vt:lpstr>Crop</vt:lpstr>
      <vt:lpstr>AI ın COMPUTER vısıon</vt:lpstr>
      <vt:lpstr>What is Computer Vision</vt:lpstr>
      <vt:lpstr>Pioneers of Computer Vision</vt:lpstr>
      <vt:lpstr>Human vs Computer Vision</vt:lpstr>
      <vt:lpstr>Where Do We Use Computer Vision?</vt:lpstr>
      <vt:lpstr>Traffic Drones</vt:lpstr>
      <vt:lpstr>Detecting Anomalies In Factories</vt:lpstr>
      <vt:lpstr>Self Driving Cars</vt:lpstr>
      <vt:lpstr>Detecting Humans and Traffic Lights</vt:lpstr>
      <vt:lpstr>Medical Imaging</vt:lpstr>
      <vt:lpstr>Agriculture</vt:lpstr>
      <vt:lpstr>Retail</vt:lpstr>
      <vt:lpstr>Military</vt:lpstr>
      <vt:lpstr>Thank you for your time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ın COMPUTER vısıon</dc:title>
  <dc:creator>Alihan ESEN</dc:creator>
  <cp:lastModifiedBy>Alihan ESEN</cp:lastModifiedBy>
  <cp:revision>24</cp:revision>
  <dcterms:created xsi:type="dcterms:W3CDTF">2022-12-20T14:29:57Z</dcterms:created>
  <dcterms:modified xsi:type="dcterms:W3CDTF">2022-12-20T20:01:23Z</dcterms:modified>
</cp:coreProperties>
</file>

<file path=docProps/thumbnail.jpeg>
</file>